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7EA63-4178-4675-B962-C0BA59A128B0}" type="datetimeFigureOut">
              <a:rPr lang="en-US" smtClean="0"/>
              <a:t>8/22/2013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845568-1F70-4D9D-95FA-2B624BD75A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933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A3F53-032D-4748-9EA3-77528B2AA06F}" type="datetimeFigureOut">
              <a:rPr lang="en-US" smtClean="0"/>
              <a:t>8/22/2013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4EDF-0A67-4FBA-8E3E-7E4FD48405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272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A3F53-032D-4748-9EA3-77528B2AA06F}" type="datetimeFigureOut">
              <a:rPr lang="en-US" smtClean="0"/>
              <a:t>8/22/2013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4EDF-0A67-4FBA-8E3E-7E4FD48405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719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A3F53-032D-4748-9EA3-77528B2AA06F}" type="datetimeFigureOut">
              <a:rPr lang="en-US" smtClean="0"/>
              <a:t>8/22/2013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4EDF-0A67-4FBA-8E3E-7E4FD48405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053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A3F53-032D-4748-9EA3-77528B2AA06F}" type="datetimeFigureOut">
              <a:rPr lang="en-US" smtClean="0"/>
              <a:t>8/22/2013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4EDF-0A67-4FBA-8E3E-7E4FD48405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48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A3F53-032D-4748-9EA3-77528B2AA06F}" type="datetimeFigureOut">
              <a:rPr lang="en-US" smtClean="0"/>
              <a:t>8/22/2013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4EDF-0A67-4FBA-8E3E-7E4FD48405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66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A3F53-032D-4748-9EA3-77528B2AA06F}" type="datetimeFigureOut">
              <a:rPr lang="en-US" smtClean="0"/>
              <a:t>8/22/2013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4EDF-0A67-4FBA-8E3E-7E4FD48405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608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A3F53-032D-4748-9EA3-77528B2AA06F}" type="datetimeFigureOut">
              <a:rPr lang="en-US" smtClean="0"/>
              <a:t>8/22/2013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4EDF-0A67-4FBA-8E3E-7E4FD48405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19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A3F53-032D-4748-9EA3-77528B2AA06F}" type="datetimeFigureOut">
              <a:rPr lang="en-US" smtClean="0"/>
              <a:t>8/22/2013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4EDF-0A67-4FBA-8E3E-7E4FD48405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763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A3F53-032D-4748-9EA3-77528B2AA06F}" type="datetimeFigureOut">
              <a:rPr lang="en-US" smtClean="0"/>
              <a:t>8/22/2013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4EDF-0A67-4FBA-8E3E-7E4FD48405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329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A3F53-032D-4748-9EA3-77528B2AA06F}" type="datetimeFigureOut">
              <a:rPr lang="en-US" smtClean="0"/>
              <a:t>8/22/2013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4EDF-0A67-4FBA-8E3E-7E4FD48405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790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A3F53-032D-4748-9EA3-77528B2AA06F}" type="datetimeFigureOut">
              <a:rPr lang="en-US" smtClean="0"/>
              <a:t>8/22/2013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4EDF-0A67-4FBA-8E3E-7E4FD48405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387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A3F53-032D-4748-9EA3-77528B2AA06F}" type="datetimeFigureOut">
              <a:rPr lang="en-US" smtClean="0"/>
              <a:t>8/22/2013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54EDF-0A67-4FBA-8E3E-7E4FD48405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5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600199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High Functioning Autism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2200"/>
            <a:ext cx="6400800" cy="3048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Social Impairment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smtClean="0">
                <a:latin typeface="Comic Sans MS" pitchFamily="66" charset="0"/>
              </a:rPr>
              <a:t>Inability to interact with peers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smtClean="0">
                <a:latin typeface="Comic Sans MS" pitchFamily="66" charset="0"/>
              </a:rPr>
              <a:t>Lack of understanding of social cues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smtClean="0">
                <a:latin typeface="Comic Sans MS" pitchFamily="66" charset="0"/>
              </a:rPr>
              <a:t>Inappropriate social and emotional responses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399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142999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Comic Sans MS" pitchFamily="66" charset="0"/>
              </a:rPr>
              <a:t>I DON’T CARE !!!</a:t>
            </a:r>
            <a:endParaRPr lang="en-US" sz="60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71600"/>
            <a:ext cx="6400800" cy="52578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Why is it important to CARE ???</a:t>
            </a:r>
          </a:p>
          <a:p>
            <a:r>
              <a:rPr lang="en-US" dirty="0" smtClean="0">
                <a:latin typeface="Comic Sans MS" pitchFamily="66" charset="0"/>
              </a:rPr>
              <a:t>I only want to talk about the things I like…</a:t>
            </a:r>
          </a:p>
          <a:p>
            <a:endParaRPr lang="en-US" dirty="0" smtClean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</p:txBody>
      </p:sp>
      <p:pic>
        <p:nvPicPr>
          <p:cNvPr id="4098" name="Picture 2" descr="C:\Users\cstoffel\AppData\Local\Microsoft\Windows\Temporary Internet Files\Content.IE5\1DFD7Y9M\MP90031692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848" y="3352800"/>
            <a:ext cx="2432304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1847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WHAT WE CAN DO TO HELP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Interpersonal Distance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Too close/too far</a:t>
            </a:r>
          </a:p>
          <a:p>
            <a:r>
              <a:rPr lang="en-US" dirty="0" smtClean="0">
                <a:latin typeface="Comic Sans MS" pitchFamily="66" charset="0"/>
              </a:rPr>
              <a:t>Floor tiles</a:t>
            </a:r>
          </a:p>
          <a:p>
            <a:r>
              <a:rPr lang="en-US" dirty="0" smtClean="0">
                <a:latin typeface="Comic Sans MS" pitchFamily="66" charset="0"/>
              </a:rPr>
              <a:t>Arms length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err="1" smtClean="0">
                <a:latin typeface="Comic Sans MS" pitchFamily="66" charset="0"/>
              </a:rPr>
              <a:t>Hoola</a:t>
            </a:r>
            <a:r>
              <a:rPr lang="en-US" dirty="0" smtClean="0">
                <a:latin typeface="Comic Sans MS" pitchFamily="66" charset="0"/>
              </a:rPr>
              <a:t> hoop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844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8288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No Means No!</a:t>
            </a:r>
            <a:br>
              <a:rPr lang="en-US" dirty="0" smtClean="0">
                <a:latin typeface="Comic Sans MS" pitchFamily="66" charset="0"/>
              </a:rPr>
            </a:b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87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Don’t fall into the trap of an argument</a:t>
            </a:r>
          </a:p>
          <a:p>
            <a:endParaRPr lang="en-US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Define work areas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Help with organization skills</a:t>
            </a:r>
          </a:p>
          <a:p>
            <a:r>
              <a:rPr lang="en-US" dirty="0" smtClean="0">
                <a:latin typeface="Comic Sans MS" pitchFamily="66" charset="0"/>
              </a:rPr>
              <a:t>Use visual cues to assist in organization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652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Help students to recognize social problems and develop choices to deal with them</a:t>
            </a:r>
          </a:p>
          <a:p>
            <a:r>
              <a:rPr lang="en-US" dirty="0" smtClean="0">
                <a:latin typeface="Comic Sans MS" pitchFamily="66" charset="0"/>
              </a:rPr>
              <a:t>Each choice has a consequence</a:t>
            </a:r>
          </a:p>
          <a:p>
            <a:r>
              <a:rPr lang="en-US" dirty="0" smtClean="0">
                <a:latin typeface="Comic Sans MS" pitchFamily="66" charset="0"/>
              </a:rPr>
              <a:t>Break up work loads into manageable units</a:t>
            </a:r>
          </a:p>
          <a:p>
            <a:r>
              <a:rPr lang="en-US" dirty="0" smtClean="0">
                <a:latin typeface="Comic Sans MS" pitchFamily="66" charset="0"/>
              </a:rPr>
              <a:t>Remember to reinforce</a:t>
            </a:r>
          </a:p>
          <a:p>
            <a:pPr marL="0" indent="0" algn="ctr">
              <a:buNone/>
            </a:pPr>
            <a:endParaRPr lang="en-US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617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Room consistency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omic Sans MS" pitchFamily="66" charset="0"/>
              </a:rPr>
              <a:t>Change creates anxiety</a:t>
            </a:r>
          </a:p>
          <a:p>
            <a:r>
              <a:rPr lang="en-US" dirty="0" smtClean="0">
                <a:latin typeface="Comic Sans MS" pitchFamily="66" charset="0"/>
              </a:rPr>
              <a:t>Anxiety creates emotional distress</a:t>
            </a:r>
          </a:p>
          <a:p>
            <a:r>
              <a:rPr lang="en-US" dirty="0" smtClean="0">
                <a:latin typeface="Comic Sans MS" pitchFamily="66" charset="0"/>
              </a:rPr>
              <a:t>Emotional distress creates behaviors</a:t>
            </a:r>
          </a:p>
          <a:p>
            <a:pPr marL="0" indent="0">
              <a:buNone/>
            </a:pPr>
            <a:endParaRPr lang="en-US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Use a Tutor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Tutors help individuals without the interaction and difficulty of having mom and dad do it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069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"/>
            <a:ext cx="7772400" cy="91439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Proximity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762000"/>
            <a:ext cx="7848600" cy="60960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Just get closer to redirect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Don’t need words</a:t>
            </a:r>
          </a:p>
          <a:p>
            <a:r>
              <a:rPr lang="en-US" sz="4400" dirty="0" smtClean="0">
                <a:latin typeface="Comic Sans MS" pitchFamily="66" charset="0"/>
              </a:rPr>
              <a:t>Task lists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A form of visual strategy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May require a more detailed description of how to complete the task</a:t>
            </a:r>
          </a:p>
          <a:p>
            <a:r>
              <a:rPr lang="en-US" sz="4400" dirty="0" smtClean="0">
                <a:latin typeface="Comic Sans MS" pitchFamily="66" charset="0"/>
              </a:rPr>
              <a:t>Timeline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Assists in executive functions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2916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0667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Academic issues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identify the issues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35052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Exam taking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Initiating work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Motivation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Attention	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Reading comprehension	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Cognitive processing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8426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24383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Four major behaviors that can develop if we don’t help in supporting these individuals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25146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Inappropriate behaviors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Creepiness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Dangerous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Criminal 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5691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60% - 80%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IS NOT WHAT YOU SAY TO THESE  INDIVIDUALS  ITS HOW YOU SAY IT !</a:t>
            </a:r>
            <a:endParaRPr lang="en-US" sz="4400" dirty="0">
              <a:latin typeface="Comic Sans MS" pitchFamily="66" charset="0"/>
            </a:endParaRPr>
          </a:p>
        </p:txBody>
      </p:sp>
      <p:pic>
        <p:nvPicPr>
          <p:cNvPr id="4098" name="Picture 2" descr="C:\Users\cstoffel\AppData\Local\Microsoft\Windows\Temporary Internet Files\Content.IE5\UELZFBHQ\MC90023326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3810000"/>
            <a:ext cx="3810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4708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295400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Comic Sans MS" pitchFamily="66" charset="0"/>
              </a:rPr>
              <a:t>Limited interests </a:t>
            </a:r>
            <a:br>
              <a:rPr lang="en-US" sz="4800" dirty="0" smtClean="0">
                <a:latin typeface="Comic Sans MS" pitchFamily="66" charset="0"/>
              </a:rPr>
            </a:br>
            <a:r>
              <a:rPr lang="en-US" sz="4800" dirty="0" smtClean="0">
                <a:latin typeface="Comic Sans MS" pitchFamily="66" charset="0"/>
              </a:rPr>
              <a:t>preoccupations</a:t>
            </a:r>
            <a:endParaRPr lang="en-US" sz="48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1"/>
            <a:ext cx="8229600" cy="24384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>
                <a:latin typeface="Comic Sans MS" pitchFamily="66" charset="0"/>
              </a:rPr>
              <a:t>Hyper focused</a:t>
            </a:r>
          </a:p>
          <a:p>
            <a:r>
              <a:rPr lang="en-US" sz="3600" dirty="0" smtClean="0">
                <a:latin typeface="Comic Sans MS" pitchFamily="66" charset="0"/>
              </a:rPr>
              <a:t>Exclusive of others interest</a:t>
            </a:r>
          </a:p>
          <a:p>
            <a:pPr marL="0" indent="0" algn="ctr">
              <a:buNone/>
            </a:pPr>
            <a:endParaRPr lang="en-US" sz="3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latin typeface="Comic Sans MS" pitchFamily="66" charset="0"/>
              </a:rPr>
              <a:t> </a:t>
            </a:r>
            <a:endParaRPr lang="en-US" sz="3600" dirty="0">
              <a:latin typeface="Comic Sans MS" pitchFamily="66" charset="0"/>
            </a:endParaRPr>
          </a:p>
        </p:txBody>
      </p:sp>
      <p:pic>
        <p:nvPicPr>
          <p:cNvPr id="1027" name="Picture 3" descr="C:\Users\cstoffel\AppData\Local\Microsoft\Windows\Temporary Internet Files\Content.IE5\VQM9YHP9\MC90005613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7318" y="4343400"/>
            <a:ext cx="1769364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9790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752599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Repetitive routines 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Rituals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16002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3600" b="1" dirty="0" smtClean="0">
                <a:latin typeface="Comic Sans MS" pitchFamily="66" charset="0"/>
              </a:rPr>
              <a:t>Imposed on self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3600" b="1" dirty="0" smtClean="0">
                <a:latin typeface="Comic Sans MS" pitchFamily="66" charset="0"/>
              </a:rPr>
              <a:t>Imposed on others</a:t>
            </a:r>
            <a:endParaRPr lang="en-US" sz="36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442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Motor Clumsiness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026" name="Picture 2" descr="C:\Users\cstoffel\AppData\Local\Microsoft\Windows\Temporary Internet Files\Content.IE5\3FLAJCT6\MC900441892[1].wm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057400"/>
            <a:ext cx="4419599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4100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15239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Why do we need to look at people?</a:t>
            </a:r>
            <a:br>
              <a:rPr lang="en-US" dirty="0" smtClean="0">
                <a:latin typeface="Comic Sans MS" pitchFamily="66" charset="0"/>
              </a:rPr>
            </a:br>
            <a:endParaRPr lang="en-US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To see if we recognize them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Judge gender and age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Determine their mood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3074" name="Picture 2" descr="C:\Users\cstoffel\AppData\Local\Microsoft\Windows\Temporary Internet Files\Content.IE5\UELZFBHQ\MM900395755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057400"/>
            <a:ext cx="44196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357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28194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Comic Sans MS" pitchFamily="66" charset="0"/>
              </a:rPr>
              <a:t>STATISTIC</a:t>
            </a:r>
            <a:br>
              <a:rPr lang="en-US" sz="6000" dirty="0" smtClean="0">
                <a:latin typeface="Comic Sans MS" pitchFamily="66" charset="0"/>
              </a:rPr>
            </a:br>
            <a:endParaRPr lang="en-US" sz="60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2438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65% of adolescents with AS have an affective or mood disorder…</a:t>
            </a:r>
          </a:p>
          <a:p>
            <a:r>
              <a:rPr lang="en-US" sz="3600" dirty="0" smtClean="0"/>
              <a:t>OCD, PTSD, depression, paranoia, anxiety…</a:t>
            </a:r>
            <a:endParaRPr lang="en-US" sz="3600" dirty="0"/>
          </a:p>
        </p:txBody>
      </p:sp>
      <p:pic>
        <p:nvPicPr>
          <p:cNvPr id="2050" name="Picture 2" descr="C:\Users\cstoffel\AppData\Local\Microsoft\Windows\Temporary Internet Files\Content.IE5\3FLAJCT6\MC90036344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1" y="1600200"/>
            <a:ext cx="26670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456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9905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Challenges are a function of AS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066800"/>
            <a:ext cx="6400800" cy="54864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3000" dirty="0" smtClean="0">
                <a:latin typeface="Comic Sans MS" pitchFamily="66" charset="0"/>
              </a:rPr>
              <a:t>Empathetic difficulties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3000" dirty="0" smtClean="0">
                <a:latin typeface="Comic Sans MS" pitchFamily="66" charset="0"/>
              </a:rPr>
              <a:t>Impaired conversation skills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3000" dirty="0" smtClean="0">
                <a:latin typeface="Comic Sans MS" pitchFamily="66" charset="0"/>
              </a:rPr>
              <a:t>Atypical learning styles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3000" dirty="0" smtClean="0">
                <a:latin typeface="Comic Sans MS" pitchFamily="66" charset="0"/>
              </a:rPr>
              <a:t>Sensory processing deficits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3000" dirty="0" smtClean="0">
                <a:latin typeface="Comic Sans MS" pitchFamily="66" charset="0"/>
              </a:rPr>
              <a:t>Reduced social reasoning</a:t>
            </a:r>
          </a:p>
          <a:p>
            <a:r>
              <a:rPr lang="en-US" sz="3000" b="1" dirty="0" smtClean="0">
                <a:latin typeface="Comic Sans MS" pitchFamily="66" charset="0"/>
              </a:rPr>
              <a:t>This predisposes them to :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3000" dirty="0" smtClean="0">
                <a:latin typeface="Comic Sans MS" pitchFamily="66" charset="0"/>
              </a:rPr>
              <a:t>Stress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3000" dirty="0" smtClean="0">
                <a:latin typeface="Comic Sans MS" pitchFamily="66" charset="0"/>
              </a:rPr>
              <a:t>Anxiety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3000" dirty="0" smtClean="0">
                <a:latin typeface="Comic Sans MS" pitchFamily="66" charset="0"/>
              </a:rPr>
              <a:t>Emotional exhaustion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3000" dirty="0">
                <a:latin typeface="Comic Sans MS" pitchFamily="66" charset="0"/>
              </a:rPr>
              <a:t>F</a:t>
            </a:r>
            <a:r>
              <a:rPr lang="en-US" sz="3000" dirty="0" smtClean="0">
                <a:latin typeface="Comic Sans MS" pitchFamily="66" charset="0"/>
              </a:rPr>
              <a:t>rustration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latin typeface="Comic Sans MS" pitchFamily="66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848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2191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People with AS are unaware how others see them…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35814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 smtClean="0">
                <a:latin typeface="Comic Sans MS" pitchFamily="66" charset="0"/>
              </a:rPr>
              <a:t>Odd, weird, rude, foolish, goofy, strange…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latin typeface="Comic Sans MS" pitchFamily="66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Inability to identify and describe feelings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Can’t read emotions in others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Limited vocabulary to describe feelings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791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2743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Comic Sans MS" pitchFamily="66" charset="0"/>
              </a:rPr>
              <a:t>Executive Functioning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sz="3600" dirty="0" smtClean="0">
                <a:latin typeface="Comic Sans MS" pitchFamily="66" charset="0"/>
              </a:rPr>
              <a:t>(</a:t>
            </a:r>
            <a:r>
              <a:rPr lang="en-US" sz="3600" dirty="0" smtClean="0"/>
              <a:t>The ability to engage in goal-directed activity, along with the mental processes that make this possible)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429000"/>
            <a:ext cx="8686800" cy="2697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Comic Sans MS" pitchFamily="66" charset="0"/>
              </a:rPr>
              <a:t>Typical characteristics associated with</a:t>
            </a:r>
          </a:p>
          <a:p>
            <a:pPr marL="0" indent="0" algn="ctr">
              <a:buNone/>
            </a:pPr>
            <a:r>
              <a:rPr lang="en-US" sz="3600" dirty="0" smtClean="0">
                <a:latin typeface="Comic Sans MS" pitchFamily="66" charset="0"/>
              </a:rPr>
              <a:t>AS…</a:t>
            </a:r>
          </a:p>
          <a:p>
            <a:r>
              <a:rPr lang="en-US" dirty="0" smtClean="0">
                <a:latin typeface="Comic Sans MS" pitchFamily="66" charset="0"/>
              </a:rPr>
              <a:t>Disinhibited</a:t>
            </a:r>
          </a:p>
          <a:p>
            <a:r>
              <a:rPr lang="en-US" dirty="0" smtClean="0">
                <a:latin typeface="Comic Sans MS" pitchFamily="66" charset="0"/>
              </a:rPr>
              <a:t>Impulsive</a:t>
            </a:r>
          </a:p>
          <a:p>
            <a:endParaRPr lang="en-US" dirty="0" smtClean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077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367</Words>
  <Application>Microsoft Office PowerPoint</Application>
  <PresentationFormat>On-screen Show (4:3)</PresentationFormat>
  <Paragraphs>94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High Functioning Autism</vt:lpstr>
      <vt:lpstr>Limited interests  preoccupations</vt:lpstr>
      <vt:lpstr>Repetitive routines  Rituals</vt:lpstr>
      <vt:lpstr>Motor Clumsiness</vt:lpstr>
      <vt:lpstr>Why do we need to look at people? </vt:lpstr>
      <vt:lpstr>STATISTIC </vt:lpstr>
      <vt:lpstr>Challenges are a function of AS</vt:lpstr>
      <vt:lpstr>People with AS are unaware how others see them…</vt:lpstr>
      <vt:lpstr>Executive Functioning (The ability to engage in goal-directed activity, along with the mental processes that make this possible)</vt:lpstr>
      <vt:lpstr>I DON’T CARE !!!</vt:lpstr>
      <vt:lpstr>WHAT WE CAN DO TO HELP Interpersonal Distance</vt:lpstr>
      <vt:lpstr>No Means No! </vt:lpstr>
      <vt:lpstr>continued…</vt:lpstr>
      <vt:lpstr>Room consistency</vt:lpstr>
      <vt:lpstr>Proximity </vt:lpstr>
      <vt:lpstr>Academic issues identify the issues</vt:lpstr>
      <vt:lpstr>Four major behaviors that can develop if we don’t help in supporting these individuals </vt:lpstr>
      <vt:lpstr>60% - 80%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Functioning Autism</dc:title>
  <dc:creator>cstoffel</dc:creator>
  <cp:lastModifiedBy>cstoffel</cp:lastModifiedBy>
  <cp:revision>27</cp:revision>
  <dcterms:created xsi:type="dcterms:W3CDTF">2013-08-20T23:40:28Z</dcterms:created>
  <dcterms:modified xsi:type="dcterms:W3CDTF">2013-08-22T17:50:47Z</dcterms:modified>
</cp:coreProperties>
</file>